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sldIdLst>
    <p:sldId id="256" r:id="rId2"/>
    <p:sldId id="258" r:id="rId3"/>
    <p:sldId id="257" r:id="rId4"/>
    <p:sldId id="261" r:id="rId5"/>
    <p:sldId id="262" r:id="rId6"/>
    <p:sldId id="259" r:id="rId7"/>
    <p:sldId id="269" r:id="rId8"/>
    <p:sldId id="264" r:id="rId9"/>
    <p:sldId id="265" r:id="rId10"/>
    <p:sldId id="266" r:id="rId11"/>
    <p:sldId id="260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2CC3B0-7C60-4BC6-9148-184EE3D9D0B6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0368F-E335-4963-A4F0-08F2D98A84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854406-D912-436B-BEF5-17824AAE3D20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90478-9DB0-435E-93DB-284E176B98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2275E-3FD5-4927-9F92-08AF717E7C39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1843-9650-48DC-B1D4-B6941EC45A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C58DA8-BD5E-4D24-8B1E-4A6D6F88834D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F5D8-1E63-4B6D-AAEC-927B4D69BE2F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B78CF-50B4-4465-A4A1-64AF752B2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5B0A98-55E2-4A90-A392-B899BD2F09F5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96FCE1-5746-4D34-911C-D32B231DF4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4D2174-C21D-4881-BB59-BB4D1C6C5048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3D7E9-56AB-434B-90A1-F162F82786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D0145B-DC8F-4D08-AF11-31B7D62343CF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AE7991-726F-4224-9C88-1FA1352344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309F39-7565-4DC8-A6A4-6591A9C5A941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D5A61-0C33-4623-B998-EF7D114D6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F70240-A2FF-4FD9-A793-182A9CCBB3BF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6FF3D-A6F3-4292-BFE6-F5C9CF0DFD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CC8D8E-563B-436A-A919-644F94847E48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A5A30-4075-417B-85A9-6B5F24B6B3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BC47BFA-A2FA-415A-A5AA-B3AEAD24335F}" type="datetimeFigureOut">
              <a:rPr lang="en-US" smtClean="0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C744709-112A-4E40-8F44-920AB4BC39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All Grain Brewing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/>
              <a:t>Brief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Yeast</a:t>
            </a:r>
            <a:br>
              <a:rPr lang="en-US" dirty="0" smtClean="0">
                <a:solidFill>
                  <a:schemeClr val="accent6">
                    <a:tint val="1000"/>
                  </a:schemeClr>
                </a:solidFill>
              </a:rPr>
            </a:br>
            <a:endParaRPr lang="en-US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620963"/>
          </a:xfrm>
        </p:spPr>
        <p:txBody>
          <a:bodyPr>
            <a:normAutofit/>
          </a:bodyPr>
          <a:lstStyle/>
          <a:p>
            <a:r>
              <a:rPr lang="en-US" b="1" smtClean="0"/>
              <a:t>Attenuation – </a:t>
            </a:r>
            <a:r>
              <a:rPr lang="en-US" smtClean="0"/>
              <a:t>Percentage of sugars converted</a:t>
            </a:r>
          </a:p>
          <a:p>
            <a:endParaRPr lang="en-US" smtClean="0"/>
          </a:p>
          <a:p>
            <a:r>
              <a:rPr lang="en-US" b="1" smtClean="0"/>
              <a:t>Flocculation – </a:t>
            </a:r>
            <a:r>
              <a:rPr lang="en-US" smtClean="0"/>
              <a:t>How fast or well yeast cells clump and sink</a:t>
            </a:r>
          </a:p>
          <a:p>
            <a:r>
              <a:rPr lang="en-US" b="1" smtClean="0"/>
              <a:t>Lag Time – </a:t>
            </a:r>
            <a:r>
              <a:rPr lang="en-US" smtClean="0"/>
              <a:t>Time between initial pitch and vigorous bubbling from air lock</a:t>
            </a:r>
          </a:p>
          <a:p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20478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38250"/>
            <a:ext cx="20478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63" y="1143000"/>
            <a:ext cx="40195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Yeast (cont)</a:t>
            </a:r>
            <a:br>
              <a:rPr lang="en-US" dirty="0" smtClean="0">
                <a:solidFill>
                  <a:schemeClr val="accent6">
                    <a:tint val="1000"/>
                  </a:schemeClr>
                </a:solidFill>
              </a:rPr>
            </a:br>
            <a:endParaRPr lang="en-US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638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800" smtClean="0"/>
              <a:t>Ale – Top fermenting (55-70 F)</a:t>
            </a:r>
          </a:p>
          <a:p>
            <a:r>
              <a:rPr lang="en-US" sz="2800" smtClean="0"/>
              <a:t>Lager – Bottom fermenting (40-50 F)</a:t>
            </a:r>
          </a:p>
          <a:p>
            <a:r>
              <a:rPr lang="en-US" sz="2800" smtClean="0"/>
              <a:t>Dry – Dehydrated, easy to use, need rehydration</a:t>
            </a:r>
          </a:p>
          <a:p>
            <a:r>
              <a:rPr lang="en-US" sz="2800" smtClean="0"/>
              <a:t>Liquid – More varieties in vials, different flavors</a:t>
            </a:r>
          </a:p>
          <a:p>
            <a:endParaRPr lang="en-US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" y="4443412"/>
            <a:ext cx="9525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362449"/>
            <a:ext cx="16637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60" y="4376737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43400"/>
            <a:ext cx="22225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6">
                    <a:tint val="1000"/>
                  </a:schemeClr>
                </a:solidFill>
              </a:rPr>
              <a:t>Fermentation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smtClean="0"/>
              <a:t>5 Gallon batches, standard size</a:t>
            </a:r>
          </a:p>
          <a:p>
            <a:r>
              <a:rPr lang="en-US" smtClean="0"/>
              <a:t>Ales – 2 weeks</a:t>
            </a:r>
          </a:p>
          <a:p>
            <a:r>
              <a:rPr lang="en-US" smtClean="0"/>
              <a:t>Lagers – 4 Weeks</a:t>
            </a:r>
          </a:p>
          <a:p>
            <a:r>
              <a:rPr lang="en-US" smtClean="0"/>
              <a:t>Secondary Fermentation</a:t>
            </a:r>
          </a:p>
          <a:p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16764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657600"/>
            <a:ext cx="19653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6">
                    <a:tint val="1000"/>
                  </a:schemeClr>
                </a:solidFill>
              </a:rPr>
              <a:t>Bottling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smtClean="0"/>
              <a:t>12 – Oz standard</a:t>
            </a:r>
            <a:endParaRPr lang="en-US" sz="2000" smtClean="0"/>
          </a:p>
          <a:p>
            <a:r>
              <a:rPr lang="en-US" sz="2000" b="1" smtClean="0"/>
              <a:t>Carbonation – </a:t>
            </a:r>
            <a:r>
              <a:rPr lang="en-US" sz="2000" smtClean="0"/>
              <a:t>Transfer beer to bottling bucket, add priming sugar</a:t>
            </a:r>
          </a:p>
          <a:p>
            <a:r>
              <a:rPr lang="en-US" sz="2000" smtClean="0"/>
              <a:t>Bottle and Cap – Two weeks minimum, Conditioning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207327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86200"/>
            <a:ext cx="1905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2092325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Laboratory Info</a:t>
            </a:r>
            <a:endParaRPr lang="en-US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u="sng" dirty="0" smtClean="0"/>
              <a:t>First Half:</a:t>
            </a:r>
          </a:p>
          <a:p>
            <a:pPr lvl="1"/>
            <a:r>
              <a:rPr lang="en-US" dirty="0" smtClean="0"/>
              <a:t>All-Grain </a:t>
            </a:r>
            <a:r>
              <a:rPr lang="en-US" dirty="0" err="1" smtClean="0"/>
              <a:t>Wort</a:t>
            </a:r>
            <a:r>
              <a:rPr lang="en-US" dirty="0" smtClean="0"/>
              <a:t> Design and Optimization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Scale Down 5-Gal Batch to 1 Liter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Determine the affects of…</a:t>
            </a:r>
          </a:p>
          <a:p>
            <a:pPr lvl="2"/>
            <a:r>
              <a:rPr lang="en-US" dirty="0" smtClean="0"/>
              <a:t>Mash Rest Temperature</a:t>
            </a:r>
          </a:p>
          <a:p>
            <a:pPr lvl="2"/>
            <a:r>
              <a:rPr lang="en-US" dirty="0" smtClean="0"/>
              <a:t>Mash Rest Duration</a:t>
            </a:r>
          </a:p>
          <a:p>
            <a:pPr lvl="1"/>
            <a:r>
              <a:rPr lang="en-US" dirty="0" smtClean="0"/>
              <a:t>            </a:t>
            </a:r>
            <a:r>
              <a:rPr lang="en-US" dirty="0" smtClean="0"/>
              <a:t>                 </a:t>
            </a:r>
            <a:r>
              <a:rPr lang="en-US" dirty="0" smtClean="0"/>
              <a:t>…on starch to sugar </a:t>
            </a:r>
            <a:r>
              <a:rPr lang="en-US" dirty="0" smtClean="0"/>
              <a:t>Conversion</a:t>
            </a:r>
          </a:p>
          <a:p>
            <a:r>
              <a:rPr lang="en-US" u="sng" dirty="0" smtClean="0"/>
              <a:t>Second Half</a:t>
            </a:r>
            <a:endParaRPr lang="en-US" u="sng" dirty="0"/>
          </a:p>
          <a:p>
            <a:pPr lvl="1"/>
            <a:r>
              <a:rPr lang="en-US" dirty="0" smtClean="0"/>
              <a:t>Take results from 1</a:t>
            </a:r>
            <a:r>
              <a:rPr lang="en-US" baseline="30000" dirty="0" smtClean="0"/>
              <a:t>st</a:t>
            </a:r>
            <a:r>
              <a:rPr lang="en-US" dirty="0" smtClean="0"/>
              <a:t> half of semester and ferment to the final product.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Glucose - Fermentable</a:t>
            </a:r>
          </a:p>
          <a:p>
            <a:r>
              <a:rPr lang="en-US" dirty="0" smtClean="0"/>
              <a:t>Maltose </a:t>
            </a:r>
            <a:r>
              <a:rPr lang="en-US" dirty="0"/>
              <a:t>- </a:t>
            </a:r>
            <a:r>
              <a:rPr lang="en-US" dirty="0" smtClean="0"/>
              <a:t>Fermentable</a:t>
            </a:r>
          </a:p>
          <a:p>
            <a:r>
              <a:rPr lang="en-US" dirty="0" err="1" smtClean="0"/>
              <a:t>Maltotriose</a:t>
            </a:r>
            <a:r>
              <a:rPr lang="en-US" dirty="0" smtClean="0"/>
              <a:t> – Semi-Fermentable</a:t>
            </a:r>
          </a:p>
          <a:p>
            <a:r>
              <a:rPr lang="en-US" dirty="0" err="1" smtClean="0"/>
              <a:t>Maltotetraose</a:t>
            </a:r>
            <a:r>
              <a:rPr lang="en-US" dirty="0" smtClean="0"/>
              <a:t> - </a:t>
            </a:r>
            <a:r>
              <a:rPr lang="en-US" dirty="0" err="1" smtClean="0"/>
              <a:t>Unfermentable</a:t>
            </a:r>
            <a:endParaRPr lang="en-US" dirty="0" smtClean="0"/>
          </a:p>
          <a:p>
            <a:r>
              <a:rPr lang="en-US" dirty="0" err="1" smtClean="0"/>
              <a:t>Dextrins</a:t>
            </a:r>
            <a:r>
              <a:rPr lang="en-US" dirty="0" smtClean="0"/>
              <a:t> - </a:t>
            </a:r>
            <a:r>
              <a:rPr lang="en-US" dirty="0" err="1" smtClean="0"/>
              <a:t>Unfermentable</a:t>
            </a:r>
            <a:endParaRPr lang="en-US" dirty="0" smtClean="0"/>
          </a:p>
          <a:p>
            <a:r>
              <a:rPr lang="en-US" dirty="0" smtClean="0"/>
              <a:t>Starch - </a:t>
            </a:r>
            <a:r>
              <a:rPr lang="en-US" dirty="0" err="1"/>
              <a:t>Unfermentable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0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Starches are broken down into sugars which are fed to a small colony of yeast.</a:t>
            </a:r>
            <a:br>
              <a:rPr lang="en-US" dirty="0" smtClean="0"/>
            </a:b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The yeast colony grows, consumes sugars producing carbon dioxide and alcohol</a:t>
            </a:r>
            <a:br>
              <a:rPr lang="en-US" dirty="0" smtClean="0"/>
            </a:b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After some time (~ 2 weeks for ales and ~4-6 weeks for lagers) fermentation ceases</a:t>
            </a:r>
            <a:br>
              <a:rPr lang="en-US" dirty="0" smtClean="0"/>
            </a:b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Mixture is considered beer at this point.</a:t>
            </a:r>
            <a:br>
              <a:rPr lang="en-US" dirty="0" smtClean="0"/>
            </a:b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Carbonated and bottled</a:t>
            </a:r>
            <a:br>
              <a:rPr lang="en-US" dirty="0" smtClean="0"/>
            </a:b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Consumed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6">
                    <a:tint val="1000"/>
                  </a:schemeClr>
                </a:solidFill>
              </a:rPr>
              <a:t>Barley</a:t>
            </a: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1295400"/>
            <a:ext cx="2362200" cy="1587500"/>
          </a:xfr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105400"/>
            <a:ext cx="1930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181600"/>
            <a:ext cx="190500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152400" y="3581400"/>
            <a:ext cx="434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Dry malt extract packaged and sold </a:t>
            </a:r>
          </a:p>
          <a:p>
            <a:pPr lvl="1" eaLnBrk="1" hangingPunct="1"/>
            <a:r>
              <a:rPr lang="en-US">
                <a:latin typeface="Calibri" pitchFamily="34" charset="0"/>
              </a:rPr>
              <a:t>-Good for homebrewers who want to make a good beer with least hassle</a:t>
            </a:r>
          </a:p>
          <a:p>
            <a:pPr lvl="1" eaLnBrk="1" hangingPunct="1"/>
            <a:r>
              <a:rPr lang="en-US">
                <a:latin typeface="Calibri" pitchFamily="34" charset="0"/>
              </a:rPr>
              <a:t>-Allows for consistency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4724400" y="3581400"/>
            <a:ext cx="4038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Semi-Raw Form</a:t>
            </a:r>
          </a:p>
          <a:p>
            <a:pPr lvl="1" eaLnBrk="1" hangingPunct="1"/>
            <a:r>
              <a:rPr lang="en-US">
                <a:latin typeface="Calibri" pitchFamily="34" charset="0"/>
              </a:rPr>
              <a:t>-More advanced brewing</a:t>
            </a:r>
          </a:p>
          <a:p>
            <a:pPr lvl="1" eaLnBrk="1" hangingPunct="1"/>
            <a:r>
              <a:rPr lang="en-US">
                <a:latin typeface="Calibri" pitchFamily="34" charset="0"/>
              </a:rPr>
              <a:t>-Allows greater manipulation of sugar profiles and beer flavor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cxnSp>
        <p:nvCxnSpPr>
          <p:cNvPr id="11" name="Straight Arrow Connector 10"/>
          <p:cNvCxnSpPr>
            <a:endCxn id="8198" idx="0"/>
          </p:cNvCxnSpPr>
          <p:nvPr/>
        </p:nvCxnSpPr>
        <p:spPr>
          <a:xfrm rot="10800000" flipV="1">
            <a:off x="2324100" y="2089150"/>
            <a:ext cx="952500" cy="1492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199" idx="0"/>
          </p:cNvCxnSpPr>
          <p:nvPr/>
        </p:nvCxnSpPr>
        <p:spPr>
          <a:xfrm>
            <a:off x="5638800" y="2089150"/>
            <a:ext cx="1104900" cy="1492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6">
                    <a:tint val="1000"/>
                  </a:schemeClr>
                </a:solidFill>
              </a:rPr>
              <a:t>Wort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What is it? How do you make it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Barley is crushed with a mill</a:t>
            </a:r>
          </a:p>
          <a:p>
            <a:pPr lvl="1">
              <a:buFont typeface="Arial" pitchFamily="34" charset="0"/>
              <a:buChar char="–"/>
            </a:pPr>
            <a:r>
              <a:rPr lang="en-US" dirty="0" smtClean="0"/>
              <a:t>Husk breakage to optimize starch availability</a:t>
            </a:r>
          </a:p>
          <a:p>
            <a:pPr lvl="2"/>
            <a:r>
              <a:rPr lang="en-US" dirty="0" smtClean="0"/>
              <a:t>Too thin = porridge</a:t>
            </a:r>
          </a:p>
          <a:p>
            <a:pPr lvl="2"/>
            <a:r>
              <a:rPr lang="en-US" dirty="0" smtClean="0"/>
              <a:t>Too thick = thin bodied beer</a:t>
            </a:r>
          </a:p>
          <a:p>
            <a:pPr lvl="1">
              <a:buFont typeface="Arial" pitchFamily="34" charset="0"/>
              <a:buChar char="–"/>
            </a:pPr>
            <a:r>
              <a:rPr lang="en-US" dirty="0" smtClean="0"/>
              <a:t>Steeped in water to extract starches and create </a:t>
            </a:r>
            <a:r>
              <a:rPr lang="en-US" dirty="0" err="1" smtClean="0"/>
              <a:t>wort</a:t>
            </a:r>
            <a:r>
              <a:rPr lang="en-US" dirty="0" smtClean="0"/>
              <a:t> (Mashing)</a:t>
            </a:r>
          </a:p>
          <a:p>
            <a:pPr lvl="2"/>
            <a:endParaRPr lang="en-US" dirty="0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43400"/>
            <a:ext cx="29622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Mashing (Creating </a:t>
            </a:r>
            <a:r>
              <a:rPr lang="en-US" dirty="0" err="1" smtClean="0">
                <a:solidFill>
                  <a:schemeClr val="accent6">
                    <a:tint val="1000"/>
                  </a:schemeClr>
                </a:solidFill>
              </a:rPr>
              <a:t>Wort</a:t>
            </a: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)</a:t>
            </a: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tint val="1000"/>
                  </a:schemeClr>
                </a:solidFill>
              </a:rPr>
            </a:br>
            <a:endParaRPr lang="en-US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Starches given, sugars needed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–"/>
              <a:defRPr/>
            </a:pPr>
            <a:r>
              <a:rPr lang="en-US" dirty="0" smtClean="0"/>
              <a:t>Enzymes are found naturally in grain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/>
              <a:t>Generate needed fermentable sugars from starches (</a:t>
            </a:r>
            <a:r>
              <a:rPr lang="en-US" b="1" dirty="0" err="1" smtClean="0"/>
              <a:t>saccharification</a:t>
            </a:r>
            <a:r>
              <a:rPr lang="en-US" dirty="0" smtClean="0"/>
              <a:t>)</a:t>
            </a:r>
          </a:p>
          <a:p>
            <a:pPr marL="6858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–"/>
              <a:defRPr/>
            </a:pPr>
            <a:r>
              <a:rPr lang="en-US" dirty="0" smtClean="0"/>
              <a:t>Incremental Heat Stages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b="1" dirty="0" smtClean="0"/>
              <a:t>Strike Water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/>
              <a:t>Infuse grains with hot water, rests, &amp; mash out (170 F)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b="1" dirty="0" smtClean="0"/>
              <a:t>Lautering: Recirculating - </a:t>
            </a:r>
            <a:r>
              <a:rPr lang="en-US" b="1" dirty="0" err="1" smtClean="0"/>
              <a:t>Sparging</a:t>
            </a:r>
            <a:endParaRPr lang="en-US" dirty="0" smtClean="0"/>
          </a:p>
          <a:p>
            <a:pPr marL="1188720" lvl="3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–"/>
              <a:defRPr/>
            </a:pPr>
            <a:r>
              <a:rPr lang="en-US" dirty="0" err="1" smtClean="0"/>
              <a:t>Wort</a:t>
            </a:r>
            <a:r>
              <a:rPr lang="en-US" dirty="0" smtClean="0"/>
              <a:t> is extracted from grain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2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6">
                    <a:tint val="1000"/>
                  </a:schemeClr>
                </a:solidFill>
              </a:rPr>
              <a:t>Enzymes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752600"/>
            <a:ext cx="3443288" cy="4062413"/>
          </a:xfr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0" y="1752600"/>
          <a:ext cx="5181600" cy="4063999"/>
        </p:xfrm>
        <a:graphic>
          <a:graphicData uri="http://schemas.openxmlformats.org/drawingml/2006/table">
            <a:tbl>
              <a:tblPr/>
              <a:tblGrid>
                <a:gridCol w="1256145"/>
                <a:gridCol w="863600"/>
                <a:gridCol w="706582"/>
                <a:gridCol w="2355273"/>
              </a:tblGrid>
              <a:tr h="529069">
                <a:tc>
                  <a:txBody>
                    <a:bodyPr/>
                    <a:lstStyle/>
                    <a:p>
                      <a:r>
                        <a:rPr lang="en-US" sz="1000" b="1" dirty="0"/>
                        <a:t>Enzyme</a:t>
                      </a:r>
                      <a:endParaRPr lang="en-US" sz="1000" dirty="0"/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Optimum</a:t>
                      </a:r>
                      <a:br>
                        <a:rPr lang="en-US" sz="1000" b="1" dirty="0"/>
                      </a:br>
                      <a:r>
                        <a:rPr lang="en-US" sz="1000" b="1" dirty="0"/>
                        <a:t>Temperature</a:t>
                      </a:r>
                      <a:br>
                        <a:rPr lang="en-US" sz="1000" b="1" dirty="0"/>
                      </a:br>
                      <a:r>
                        <a:rPr lang="en-US" sz="1000" b="1" dirty="0"/>
                        <a:t>Range</a:t>
                      </a:r>
                      <a:endParaRPr lang="en-US" sz="1000" dirty="0"/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Working pH Range</a:t>
                      </a:r>
                      <a:endParaRPr lang="en-US" sz="1000" dirty="0"/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Function</a:t>
                      </a:r>
                      <a:endParaRPr lang="en-US" sz="1000" dirty="0"/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9069">
                <a:tc>
                  <a:txBody>
                    <a:bodyPr/>
                    <a:lstStyle/>
                    <a:p>
                      <a:r>
                        <a:rPr lang="en-US" sz="1100"/>
                        <a:t>Phytase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86-126°F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5.0-5.5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Lowers the mash pH. No longer used.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516">
                <a:tc>
                  <a:txBody>
                    <a:bodyPr/>
                    <a:lstStyle/>
                    <a:p>
                      <a:r>
                        <a:rPr lang="en-US" sz="1100"/>
                        <a:t>Debranching (var.)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95-113°F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5.0-5.8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Solubilization of starches.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516">
                <a:tc>
                  <a:txBody>
                    <a:bodyPr/>
                    <a:lstStyle/>
                    <a:p>
                      <a:r>
                        <a:rPr lang="en-US" sz="1100"/>
                        <a:t>Beta Glucanase 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95-113°F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4.5-5.5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Best gum breaking rest.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9069">
                <a:tc>
                  <a:txBody>
                    <a:bodyPr/>
                    <a:lstStyle/>
                    <a:p>
                      <a:r>
                        <a:rPr lang="en-US" sz="1100"/>
                        <a:t>Peptidase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113-131°F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4.6-5.3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Produces Free Amino Nitrogen (FAN).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9069">
                <a:tc>
                  <a:txBody>
                    <a:bodyPr/>
                    <a:lstStyle/>
                    <a:p>
                      <a:r>
                        <a:rPr lang="en-US" sz="1100"/>
                        <a:t>Protease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113-131°F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4.6-5.3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Breaks up large proteins that form haze.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516">
                <a:tc>
                  <a:txBody>
                    <a:bodyPr/>
                    <a:lstStyle/>
                    <a:p>
                      <a:r>
                        <a:rPr lang="en-US" sz="1100"/>
                        <a:t>Beta Amylase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131-150°F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5.0-5.5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Produces maltose.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6175">
                <a:tc>
                  <a:txBody>
                    <a:bodyPr/>
                    <a:lstStyle/>
                    <a:p>
                      <a:r>
                        <a:rPr lang="en-US" sz="1100"/>
                        <a:t>Alpha Amylase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154-162°F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5.3-5.7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Produces a variety of sugars, including maltose.</a:t>
                      </a:r>
                    </a:p>
                  </a:txBody>
                  <a:tcPr marL="11705" marR="11705" marT="11705" marB="117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301" name="Rectangle 3"/>
          <p:cNvSpPr>
            <a:spLocks noChangeArrowheads="1"/>
          </p:cNvSpPr>
          <p:nvPr/>
        </p:nvSpPr>
        <p:spPr bwMode="auto">
          <a:xfrm>
            <a:off x="3657600" y="1408113"/>
            <a:ext cx="51816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b="1" u="sng">
                <a:latin typeface="Verdana" pitchFamily="34" charset="0"/>
              </a:rPr>
              <a:t>Major Enzyme Groups and Functions</a:t>
            </a:r>
            <a:endParaRPr lang="en-US" sz="2800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Lautering</a:t>
            </a:r>
            <a:endParaRPr lang="en-US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Liquid/Solid separation to get </a:t>
            </a:r>
            <a:r>
              <a:rPr lang="en-US" dirty="0" err="1" smtClean="0"/>
              <a:t>wort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/>
              <a:t>Water temp @ 170 </a:t>
            </a:r>
            <a:r>
              <a:rPr lang="en-US" dirty="0" smtClean="0"/>
              <a:t>F</a:t>
            </a:r>
            <a:br>
              <a:rPr lang="en-US" dirty="0" smtClean="0"/>
            </a:br>
            <a:endParaRPr lang="en-US" dirty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/>
              <a:t>Recirculation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/>
              <a:t>Initial few quarts are “dirty”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/>
              <a:t>Repeat if grain bed is disturbed or </a:t>
            </a:r>
            <a:r>
              <a:rPr lang="en-US" dirty="0" err="1"/>
              <a:t>wort</a:t>
            </a:r>
            <a:r>
              <a:rPr lang="en-US" dirty="0"/>
              <a:t> is </a:t>
            </a:r>
            <a:r>
              <a:rPr lang="en-US" dirty="0" smtClean="0"/>
              <a:t>cloudy</a:t>
            </a:r>
          </a:p>
          <a:p>
            <a:pPr marL="365760" lvl="1" indent="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endParaRPr lang="en-US" dirty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err="1"/>
              <a:t>Sparging</a:t>
            </a:r>
            <a:endParaRPr lang="en-US" dirty="0"/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/>
              <a:t>Rinsing of grains, this is the </a:t>
            </a:r>
            <a:r>
              <a:rPr lang="en-US" dirty="0" err="1"/>
              <a:t>wort</a:t>
            </a:r>
            <a:r>
              <a:rPr lang="en-US" dirty="0"/>
              <a:t>, collect in brewing pot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Hopping</a:t>
            </a:r>
            <a:br>
              <a:rPr lang="en-US" dirty="0" smtClean="0">
                <a:solidFill>
                  <a:schemeClr val="accent6">
                    <a:tint val="1000"/>
                  </a:schemeClr>
                </a:solidFill>
              </a:rPr>
            </a:br>
            <a:endParaRPr lang="en-US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Bring kettle to the burner, bring to a boil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Add hops, boil for an hour 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800" dirty="0" smtClean="0"/>
              <a:t>Isomerize Hop Oils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800" dirty="0" smtClean="0"/>
              <a:t>Sanitation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Hopping Schedules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800" dirty="0" smtClean="0"/>
              <a:t>Bittering</a:t>
            </a:r>
          </a:p>
          <a:p>
            <a:pPr marL="548640" lvl="1" indent="-18288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800" dirty="0" smtClean="0"/>
              <a:t>Aromatic/Flavoring</a:t>
            </a:r>
          </a:p>
          <a:p>
            <a:pPr marL="365760" lvl="1" indent="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endParaRPr lang="en-US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505200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Hops</a:t>
            </a:r>
            <a:br>
              <a:rPr lang="en-US" dirty="0" smtClean="0">
                <a:solidFill>
                  <a:schemeClr val="accent6">
                    <a:tint val="1000"/>
                  </a:schemeClr>
                </a:solidFill>
              </a:rPr>
            </a:br>
            <a:endParaRPr lang="en-US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b="1" dirty="0" smtClean="0"/>
              <a:t>AAU’s = [Oz] * [Alpha Acid %]</a:t>
            </a:r>
          </a:p>
          <a:p>
            <a:pPr marL="0" indent="0" algn="ctr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endParaRPr lang="en-US" b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Bittering – @60 minutes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Aromatic/Flavoring – @15-10 Minutes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/>
              <a:t>Dry Hopping – Hopping in fermenter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  <a:p>
            <a:pPr marL="274320" indent="-274320" algn="ctr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343400"/>
            <a:ext cx="228600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19812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188</TotalTime>
  <Words>452</Words>
  <Application>Microsoft Office PowerPoint</Application>
  <PresentationFormat>On-screen Show (4:3)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Tw Cen MT</vt:lpstr>
      <vt:lpstr>Calibri</vt:lpstr>
      <vt:lpstr>Verdana</vt:lpstr>
      <vt:lpstr>Thatch</vt:lpstr>
      <vt:lpstr>All Grain Brewing</vt:lpstr>
      <vt:lpstr>Overview</vt:lpstr>
      <vt:lpstr>Barley</vt:lpstr>
      <vt:lpstr>Wort</vt:lpstr>
      <vt:lpstr>Mashing (Creating Wort) </vt:lpstr>
      <vt:lpstr>Enzymes</vt:lpstr>
      <vt:lpstr>Lautering</vt:lpstr>
      <vt:lpstr>Hopping </vt:lpstr>
      <vt:lpstr>Hops </vt:lpstr>
      <vt:lpstr>Yeast </vt:lpstr>
      <vt:lpstr>Yeast (cont) </vt:lpstr>
      <vt:lpstr>Fermentation</vt:lpstr>
      <vt:lpstr>Bottling</vt:lpstr>
      <vt:lpstr>Laboratory Info</vt:lpstr>
      <vt:lpstr>Sugars</vt:lpstr>
    </vt:vector>
  </TitlesOfParts>
  <Company>University of Connecticut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Grain Brewing</dc:title>
  <dc:creator>template</dc:creator>
  <cp:lastModifiedBy>Mark Williams</cp:lastModifiedBy>
  <cp:revision>16</cp:revision>
  <dcterms:created xsi:type="dcterms:W3CDTF">2010-02-05T16:05:53Z</dcterms:created>
  <dcterms:modified xsi:type="dcterms:W3CDTF">2011-01-21T17:20:45Z</dcterms:modified>
</cp:coreProperties>
</file>